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99" r:id="rId4"/>
    <p:sldId id="258" r:id="rId5"/>
    <p:sldId id="261" r:id="rId6"/>
    <p:sldId id="262" r:id="rId7"/>
    <p:sldId id="263" r:id="rId8"/>
    <p:sldId id="281" r:id="rId9"/>
    <p:sldId id="260" r:id="rId10"/>
    <p:sldId id="259" r:id="rId11"/>
    <p:sldId id="264" r:id="rId12"/>
    <p:sldId id="265" r:id="rId13"/>
    <p:sldId id="266" r:id="rId14"/>
    <p:sldId id="269" r:id="rId15"/>
    <p:sldId id="268" r:id="rId16"/>
    <p:sldId id="270" r:id="rId17"/>
    <p:sldId id="267" r:id="rId18"/>
    <p:sldId id="271" r:id="rId19"/>
    <p:sldId id="300" r:id="rId20"/>
    <p:sldId id="272" r:id="rId21"/>
    <p:sldId id="280" r:id="rId22"/>
    <p:sldId id="273" r:id="rId23"/>
    <p:sldId id="274" r:id="rId24"/>
    <p:sldId id="275" r:id="rId25"/>
    <p:sldId id="276" r:id="rId26"/>
    <p:sldId id="278" r:id="rId27"/>
    <p:sldId id="301" r:id="rId28"/>
    <p:sldId id="302" r:id="rId29"/>
    <p:sldId id="303" r:id="rId30"/>
    <p:sldId id="284" r:id="rId31"/>
    <p:sldId id="285" r:id="rId32"/>
    <p:sldId id="286" r:id="rId33"/>
    <p:sldId id="298" r:id="rId34"/>
    <p:sldId id="287" r:id="rId35"/>
    <p:sldId id="288" r:id="rId36"/>
    <p:sldId id="290" r:id="rId37"/>
    <p:sldId id="289" r:id="rId38"/>
    <p:sldId id="291" r:id="rId39"/>
    <p:sldId id="292" r:id="rId40"/>
    <p:sldId id="293" r:id="rId41"/>
    <p:sldId id="294" r:id="rId42"/>
    <p:sldId id="295" r:id="rId43"/>
    <p:sldId id="296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282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20F580E-10DE-45F7-817D-E01FE82A626F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414ED66-5D03-45D9-9B9F-EFA1054806D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0F580E-10DE-45F7-817D-E01FE82A626F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14ED66-5D03-45D9-9B9F-EFA1054806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20F580E-10DE-45F7-817D-E01FE82A626F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414ED66-5D03-45D9-9B9F-EFA1054806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0F580E-10DE-45F7-817D-E01FE82A626F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14ED66-5D03-45D9-9B9F-EFA1054806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20F580E-10DE-45F7-817D-E01FE82A626F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414ED66-5D03-45D9-9B9F-EFA1054806D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0F580E-10DE-45F7-817D-E01FE82A626F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14ED66-5D03-45D9-9B9F-EFA1054806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0F580E-10DE-45F7-817D-E01FE82A626F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14ED66-5D03-45D9-9B9F-EFA1054806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0F580E-10DE-45F7-817D-E01FE82A626F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14ED66-5D03-45D9-9B9F-EFA1054806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20F580E-10DE-45F7-817D-E01FE82A626F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14ED66-5D03-45D9-9B9F-EFA1054806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0F580E-10DE-45F7-817D-E01FE82A626F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14ED66-5D03-45D9-9B9F-EFA1054806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0F580E-10DE-45F7-817D-E01FE82A626F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14ED66-5D03-45D9-9B9F-EFA1054806D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20F580E-10DE-45F7-817D-E01FE82A626F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414ED66-5D03-45D9-9B9F-EFA1054806D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Industrialization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/>
              <a:t>1865-1900</a:t>
            </a:r>
            <a:endParaRPr lang="en-US" i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76" y="0"/>
            <a:ext cx="31527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47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/>
          <a:lstStyle/>
          <a:p>
            <a:r>
              <a:rPr lang="en-US" u="sng" dirty="0" smtClean="0"/>
              <a:t>Energy Innovations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3962400" cy="5715000"/>
          </a:xfrm>
        </p:spPr>
        <p:txBody>
          <a:bodyPr>
            <a:normAutofit/>
          </a:bodyPr>
          <a:lstStyle/>
          <a:p>
            <a:r>
              <a:rPr lang="en-US" dirty="0"/>
              <a:t>Electricity</a:t>
            </a:r>
          </a:p>
          <a:p>
            <a:pPr lvl="1"/>
            <a:r>
              <a:rPr lang="en-US" b="1" dirty="0" smtClean="0"/>
              <a:t>Thomas Edison</a:t>
            </a:r>
          </a:p>
          <a:p>
            <a:pPr lvl="2"/>
            <a:r>
              <a:rPr lang="en-US" dirty="0" smtClean="0"/>
              <a:t>Businessman and Inventor</a:t>
            </a:r>
          </a:p>
          <a:p>
            <a:pPr lvl="2"/>
            <a:r>
              <a:rPr lang="en-US" dirty="0" smtClean="0"/>
              <a:t>First to use </a:t>
            </a:r>
            <a:r>
              <a:rPr lang="en-US" b="1" dirty="0" smtClean="0"/>
              <a:t>mass production </a:t>
            </a:r>
            <a:r>
              <a:rPr lang="en-US" dirty="0" smtClean="0"/>
              <a:t>on a large scale</a:t>
            </a:r>
          </a:p>
          <a:p>
            <a:pPr lvl="2"/>
            <a:r>
              <a:rPr lang="en-US" dirty="0" smtClean="0"/>
              <a:t>Wanted power stations to spread electricity</a:t>
            </a:r>
          </a:p>
          <a:p>
            <a:pPr lvl="2"/>
            <a:r>
              <a:rPr lang="en-US" dirty="0" smtClean="0"/>
              <a:t>His electricity was </a:t>
            </a:r>
            <a:r>
              <a:rPr lang="en-US" b="1" dirty="0" smtClean="0"/>
              <a:t>Direct-Current (DC)</a:t>
            </a:r>
          </a:p>
        </p:txBody>
      </p:sp>
      <p:pic>
        <p:nvPicPr>
          <p:cNvPr id="4098" name="Picture 2" descr="Image result for thomas edi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222" y="1066800"/>
            <a:ext cx="3885354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52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/>
          <a:lstStyle/>
          <a:p>
            <a:r>
              <a:rPr lang="en-US" u="sng" dirty="0" smtClean="0"/>
              <a:t>Energy Innovations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4343400" cy="5715000"/>
          </a:xfrm>
        </p:spPr>
        <p:txBody>
          <a:bodyPr/>
          <a:lstStyle/>
          <a:p>
            <a:r>
              <a:rPr lang="en-US" dirty="0" smtClean="0"/>
              <a:t>Electricity (cont.)</a:t>
            </a:r>
            <a:endParaRPr lang="en-US" dirty="0"/>
          </a:p>
          <a:p>
            <a:pPr lvl="1"/>
            <a:r>
              <a:rPr lang="en-US" b="1" dirty="0" smtClean="0"/>
              <a:t>John Westinghouse</a:t>
            </a:r>
          </a:p>
          <a:p>
            <a:pPr lvl="2"/>
            <a:r>
              <a:rPr lang="en-US" dirty="0" smtClean="0"/>
              <a:t>Experimented with </a:t>
            </a:r>
            <a:r>
              <a:rPr lang="en-US" b="1" dirty="0"/>
              <a:t>A</a:t>
            </a:r>
            <a:r>
              <a:rPr lang="en-US" b="1" dirty="0" smtClean="0"/>
              <a:t>lternating-Current</a:t>
            </a:r>
            <a:r>
              <a:rPr lang="en-US" dirty="0" smtClean="0"/>
              <a:t> (AC)</a:t>
            </a:r>
          </a:p>
          <a:p>
            <a:pPr lvl="2"/>
            <a:r>
              <a:rPr lang="en-US" dirty="0" smtClean="0"/>
              <a:t>Created the transformer to boost electric currents</a:t>
            </a:r>
          </a:p>
          <a:p>
            <a:pPr lvl="2"/>
            <a:endParaRPr lang="en-US" dirty="0"/>
          </a:p>
          <a:p>
            <a:r>
              <a:rPr lang="en-US" dirty="0" smtClean="0"/>
              <a:t>Electric Companies:</a:t>
            </a:r>
          </a:p>
          <a:p>
            <a:pPr lvl="1"/>
            <a:r>
              <a:rPr lang="en-US" b="1" dirty="0" smtClean="0"/>
              <a:t>General Electric (Edison)</a:t>
            </a:r>
          </a:p>
          <a:p>
            <a:pPr lvl="1"/>
            <a:r>
              <a:rPr lang="en-US" b="1" dirty="0" smtClean="0"/>
              <a:t>Westinghouse Electric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 descr="Image result for John Westinghou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0"/>
            <a:ext cx="33813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69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/>
          <a:lstStyle/>
          <a:p>
            <a:r>
              <a:rPr lang="en-US" u="sng" dirty="0" smtClean="0"/>
              <a:t>Impact of Electricity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543800" cy="5791200"/>
          </a:xfrm>
        </p:spPr>
        <p:txBody>
          <a:bodyPr>
            <a:normAutofit/>
          </a:bodyPr>
          <a:lstStyle/>
          <a:p>
            <a:r>
              <a:rPr lang="en-US" dirty="0" smtClean="0"/>
              <a:t>Electricity improved daily life </a:t>
            </a:r>
          </a:p>
          <a:p>
            <a:pPr lvl="1"/>
            <a:r>
              <a:rPr lang="en-US" dirty="0" smtClean="0"/>
              <a:t>Refrigerators and other household appliances</a:t>
            </a:r>
          </a:p>
          <a:p>
            <a:r>
              <a:rPr lang="en-US" dirty="0"/>
              <a:t>D</a:t>
            </a:r>
            <a:r>
              <a:rPr lang="en-US" dirty="0" smtClean="0"/>
              <a:t>ramatic boost in business productivity</a:t>
            </a:r>
          </a:p>
          <a:p>
            <a:pPr lvl="1"/>
            <a:r>
              <a:rPr lang="en-US" dirty="0" smtClean="0"/>
              <a:t>More factories</a:t>
            </a:r>
          </a:p>
          <a:p>
            <a:r>
              <a:rPr lang="en-US" dirty="0" smtClean="0"/>
              <a:t>Cheaper and more efficient than oil</a:t>
            </a:r>
          </a:p>
          <a:p>
            <a:pPr lvl="1"/>
            <a:r>
              <a:rPr lang="en-US" dirty="0" smtClean="0"/>
              <a:t>Less power to operate machinery than oil</a:t>
            </a:r>
          </a:p>
          <a:p>
            <a:r>
              <a:rPr lang="en-US" dirty="0" smtClean="0"/>
              <a:t>Not available to everyone</a:t>
            </a:r>
          </a:p>
          <a:p>
            <a:pPr lvl="1"/>
            <a:r>
              <a:rPr lang="en-US" dirty="0" smtClean="0"/>
              <a:t>Rural areas were out of reach</a:t>
            </a:r>
          </a:p>
          <a:p>
            <a:pPr lvl="1"/>
            <a:r>
              <a:rPr lang="en-US" dirty="0" smtClean="0"/>
              <a:t>Electricity was cheap but appliances were expensive</a:t>
            </a:r>
            <a:endParaRPr lang="en-US" dirty="0"/>
          </a:p>
          <a:p>
            <a:r>
              <a:rPr lang="en-US" dirty="0" smtClean="0"/>
              <a:t>Two Types</a:t>
            </a:r>
          </a:p>
          <a:p>
            <a:pPr lvl="1"/>
            <a:r>
              <a:rPr lang="en-US" b="1" dirty="0" smtClean="0"/>
              <a:t>Direct Current</a:t>
            </a:r>
          </a:p>
          <a:p>
            <a:pPr lvl="1"/>
            <a:r>
              <a:rPr lang="en-US" b="1" dirty="0" smtClean="0"/>
              <a:t>Alternating Current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2192"/>
            <a:ext cx="990600" cy="6845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684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/>
          <a:lstStyle/>
          <a:p>
            <a:r>
              <a:rPr lang="en-US" dirty="0"/>
              <a:t>Transcontinental Railroad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543800" cy="5791200"/>
          </a:xfrm>
        </p:spPr>
        <p:txBody>
          <a:bodyPr/>
          <a:lstStyle/>
          <a:p>
            <a:r>
              <a:rPr lang="en-US" dirty="0" smtClean="0"/>
              <a:t>Old railroads were short and usually only connected nearby cities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Transcontinental Railroad </a:t>
            </a:r>
            <a:endParaRPr lang="en-US" b="1" dirty="0"/>
          </a:p>
          <a:p>
            <a:pPr lvl="1"/>
            <a:r>
              <a:rPr lang="en-US" dirty="0" smtClean="0"/>
              <a:t>Started in 1862</a:t>
            </a:r>
          </a:p>
          <a:p>
            <a:pPr lvl="1"/>
            <a:r>
              <a:rPr lang="en-US" dirty="0" smtClean="0"/>
              <a:t>“Coast to coast”</a:t>
            </a:r>
            <a:endParaRPr lang="en-US" dirty="0"/>
          </a:p>
          <a:p>
            <a:r>
              <a:rPr lang="en-US" dirty="0" smtClean="0"/>
              <a:t>Two companies funded by the government</a:t>
            </a:r>
          </a:p>
          <a:p>
            <a:pPr lvl="1"/>
            <a:r>
              <a:rPr lang="en-US" dirty="0" smtClean="0"/>
              <a:t>Central Pacific Railroad</a:t>
            </a:r>
          </a:p>
          <a:p>
            <a:pPr lvl="1"/>
            <a:r>
              <a:rPr lang="en-US" dirty="0" smtClean="0"/>
              <a:t>Union Pacific Railroad</a:t>
            </a:r>
            <a:endParaRPr lang="en-US" dirty="0"/>
          </a:p>
          <a:p>
            <a:r>
              <a:rPr lang="en-US" dirty="0" smtClean="0"/>
              <a:t>Most workers were immigrants </a:t>
            </a:r>
          </a:p>
          <a:p>
            <a:pPr lvl="1"/>
            <a:r>
              <a:rPr lang="en-US" dirty="0" smtClean="0"/>
              <a:t>Cheaper labor</a:t>
            </a:r>
          </a:p>
          <a:p>
            <a:r>
              <a:rPr lang="en-US" dirty="0" smtClean="0"/>
              <a:t>Finished construction on May 10</a:t>
            </a:r>
            <a:r>
              <a:rPr lang="en-US" baseline="30000" dirty="0" smtClean="0"/>
              <a:t>th</a:t>
            </a:r>
            <a:r>
              <a:rPr lang="en-US" dirty="0" smtClean="0"/>
              <a:t>, 1869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0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>
            <a:normAutofit/>
          </a:bodyPr>
          <a:lstStyle/>
          <a:p>
            <a:r>
              <a:rPr lang="en-US" dirty="0" smtClean="0"/>
              <a:t>Railroads promote growth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543800" cy="5791200"/>
          </a:xfrm>
        </p:spPr>
        <p:txBody>
          <a:bodyPr/>
          <a:lstStyle/>
          <a:p>
            <a:r>
              <a:rPr lang="en-US" dirty="0" smtClean="0"/>
              <a:t>Transportation was faster and cheaper</a:t>
            </a:r>
          </a:p>
          <a:p>
            <a:r>
              <a:rPr lang="en-US" dirty="0" smtClean="0"/>
              <a:t>Lowered production costs</a:t>
            </a:r>
          </a:p>
          <a:p>
            <a:r>
              <a:rPr lang="en-US" dirty="0" smtClean="0"/>
              <a:t>Nationwide markets</a:t>
            </a:r>
          </a:p>
          <a:p>
            <a:r>
              <a:rPr lang="en-US" dirty="0" smtClean="0"/>
              <a:t>Expansion of businesses</a:t>
            </a:r>
          </a:p>
          <a:p>
            <a:r>
              <a:rPr lang="en-US" dirty="0" smtClean="0"/>
              <a:t>Stimulated the economy and other industries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290" name="Picture 2" descr="Image result for 1800's gold railroad spi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72" y="3446851"/>
            <a:ext cx="4724400" cy="337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1800's gold railroad spi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4" name="Picture 6" descr="Image result for 1800's gold railroad spik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446851"/>
            <a:ext cx="2526160" cy="337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36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/>
          <a:lstStyle/>
          <a:p>
            <a:r>
              <a:rPr lang="en-US" u="sng" dirty="0" smtClean="0"/>
              <a:t>Other Innovations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543800" cy="5791200"/>
          </a:xfrm>
        </p:spPr>
        <p:txBody>
          <a:bodyPr/>
          <a:lstStyle/>
          <a:p>
            <a:r>
              <a:rPr lang="en-US" b="1" dirty="0" smtClean="0"/>
              <a:t>Time Zones </a:t>
            </a:r>
            <a:r>
              <a:rPr lang="en-US" dirty="0" smtClean="0"/>
              <a:t>(1883)</a:t>
            </a:r>
          </a:p>
          <a:p>
            <a:pPr lvl="1"/>
            <a:r>
              <a:rPr lang="en-US" dirty="0" smtClean="0"/>
              <a:t>Fix confusion and errors between train stations</a:t>
            </a:r>
          </a:p>
          <a:p>
            <a:r>
              <a:rPr lang="en-US" b="1" dirty="0" smtClean="0"/>
              <a:t>Bessemer Process </a:t>
            </a:r>
            <a:r>
              <a:rPr lang="en-US" dirty="0" smtClean="0"/>
              <a:t>(1856)</a:t>
            </a:r>
          </a:p>
          <a:p>
            <a:pPr lvl="1"/>
            <a:r>
              <a:rPr lang="en-US" dirty="0" smtClean="0"/>
              <a:t>More efficient way of creating steel</a:t>
            </a:r>
          </a:p>
          <a:p>
            <a:pPr lvl="1"/>
            <a:r>
              <a:rPr lang="en-US" dirty="0" smtClean="0"/>
              <a:t>Mass production of steel</a:t>
            </a:r>
          </a:p>
          <a:p>
            <a:pPr lvl="1"/>
            <a:r>
              <a:rPr lang="en-US" dirty="0" smtClean="0"/>
              <a:t>Led to more steel buildings</a:t>
            </a:r>
          </a:p>
          <a:p>
            <a:r>
              <a:rPr lang="en-US" dirty="0" smtClean="0"/>
              <a:t>Bridges (1883)</a:t>
            </a:r>
          </a:p>
          <a:p>
            <a:pPr lvl="1"/>
            <a:r>
              <a:rPr lang="en-US" b="1" dirty="0" smtClean="0"/>
              <a:t>Brooklyn Bridge </a:t>
            </a:r>
            <a:r>
              <a:rPr lang="en-US" dirty="0" smtClean="0"/>
              <a:t>was a faster and more convenient  between Manhattan and Brooklyn</a:t>
            </a:r>
          </a:p>
          <a:p>
            <a:pPr lvl="1"/>
            <a:r>
              <a:rPr lang="en-US" dirty="0" smtClean="0"/>
              <a:t>Previously, ferries were used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89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/>
          <a:lstStyle/>
          <a:p>
            <a:r>
              <a:rPr lang="en-US" u="sng" dirty="0" smtClean="0"/>
              <a:t>Time Zone Map</a:t>
            </a:r>
            <a:endParaRPr lang="en-US" u="sng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000"/>
            <a:ext cx="8049367" cy="54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322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48000"/>
            <a:ext cx="5181600" cy="594360"/>
          </a:xfrm>
        </p:spPr>
        <p:txBody>
          <a:bodyPr>
            <a:noAutofit/>
          </a:bodyPr>
          <a:lstStyle/>
          <a:p>
            <a:pPr algn="ctr"/>
            <a:r>
              <a:rPr lang="en-US" sz="8000" u="sng" dirty="0" smtClean="0"/>
              <a:t>QUIZ!</a:t>
            </a:r>
            <a:endParaRPr lang="en-US" sz="8000" u="sng" dirty="0"/>
          </a:p>
        </p:txBody>
      </p:sp>
    </p:spTree>
    <p:extLst>
      <p:ext uri="{BB962C8B-B14F-4D97-AF65-F5344CB8AC3E}">
        <p14:creationId xmlns:p14="http://schemas.microsoft.com/office/powerpoint/2010/main" val="267108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/>
          <a:lstStyle/>
          <a:p>
            <a:r>
              <a:rPr lang="en-US" u="sng" dirty="0" smtClean="0"/>
              <a:t>Business Questions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0445" y="1066800"/>
            <a:ext cx="4942955" cy="5715000"/>
          </a:xfrm>
        </p:spPr>
        <p:txBody>
          <a:bodyPr>
            <a:normAutofit/>
          </a:bodyPr>
          <a:lstStyle/>
          <a:p>
            <a:r>
              <a:rPr lang="en-US" b="1" dirty="0" smtClean="0"/>
              <a:t>Who were </a:t>
            </a:r>
            <a:r>
              <a:rPr lang="en-US" b="1" dirty="0" smtClean="0"/>
              <a:t>John Rockefeller</a:t>
            </a:r>
            <a:r>
              <a:rPr lang="en-US" b="1" dirty="0" smtClean="0"/>
              <a:t> </a:t>
            </a:r>
            <a:r>
              <a:rPr lang="en-US" b="1" dirty="0" smtClean="0"/>
              <a:t>and Andrew Carnegie</a:t>
            </a:r>
          </a:p>
          <a:p>
            <a:endParaRPr lang="en-US" b="1" dirty="0"/>
          </a:p>
          <a:p>
            <a:r>
              <a:rPr lang="en-US" b="1" dirty="0" smtClean="0"/>
              <a:t>What was the purpose of the Sherman Anti-Trust Act?</a:t>
            </a:r>
          </a:p>
          <a:p>
            <a:endParaRPr lang="en-US" b="1" dirty="0"/>
          </a:p>
          <a:p>
            <a:r>
              <a:rPr lang="en-US" b="1" dirty="0" smtClean="0"/>
              <a:t>What is a Monopoly?</a:t>
            </a:r>
          </a:p>
          <a:p>
            <a:endParaRPr lang="en-US" b="1" dirty="0"/>
          </a:p>
          <a:p>
            <a:r>
              <a:rPr lang="en-US" b="1" dirty="0" smtClean="0"/>
              <a:t>What is Social Darwinism?</a:t>
            </a:r>
          </a:p>
        </p:txBody>
      </p:sp>
      <p:pic>
        <p:nvPicPr>
          <p:cNvPr id="3074" name="Picture 2" descr="Image result for industrial revo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2736134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90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/>
          <a:lstStyle/>
          <a:p>
            <a:r>
              <a:rPr lang="en-US" u="sng" dirty="0" smtClean="0"/>
              <a:t>Big Business Growth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0445" y="1066800"/>
            <a:ext cx="4942955" cy="5715000"/>
          </a:xfrm>
        </p:spPr>
        <p:txBody>
          <a:bodyPr>
            <a:normAutofit/>
          </a:bodyPr>
          <a:lstStyle/>
          <a:p>
            <a:r>
              <a:rPr lang="en-US" b="1" dirty="0" smtClean="0"/>
              <a:t>John Rockefeller</a:t>
            </a:r>
          </a:p>
          <a:p>
            <a:pPr lvl="1"/>
            <a:r>
              <a:rPr lang="en-US" dirty="0" smtClean="0"/>
              <a:t>Created the </a:t>
            </a:r>
            <a:r>
              <a:rPr lang="en-US" b="1" dirty="0" smtClean="0"/>
              <a:t>Standard Oil Company</a:t>
            </a:r>
            <a:r>
              <a:rPr lang="en-US" dirty="0" smtClean="0"/>
              <a:t> in 1870</a:t>
            </a:r>
          </a:p>
          <a:p>
            <a:pPr marL="292608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Donated a lot of money to charity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One </a:t>
            </a:r>
            <a:r>
              <a:rPr lang="en-US" dirty="0"/>
              <a:t>of the </a:t>
            </a:r>
            <a:r>
              <a:rPr lang="en-US" dirty="0" smtClean="0"/>
              <a:t>most wealthiest Americans in </a:t>
            </a:r>
            <a:r>
              <a:rPr lang="en-US" dirty="0"/>
              <a:t>the late 1800’s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Grew his company by being a </a:t>
            </a:r>
            <a:r>
              <a:rPr lang="en-US" b="1" dirty="0" smtClean="0"/>
              <a:t>“Robber Baron” </a:t>
            </a:r>
            <a:r>
              <a:rPr lang="en-US" dirty="0" smtClean="0"/>
              <a:t>and formed a </a:t>
            </a:r>
            <a:r>
              <a:rPr lang="en-US" b="1" dirty="0" smtClean="0"/>
              <a:t>Trust.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16386" name="Picture 2" descr="Image result for john rockefel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91" y="1633728"/>
            <a:ext cx="3219121" cy="385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52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/>
          <a:lstStyle/>
          <a:p>
            <a:r>
              <a:rPr lang="en-US" u="sng" dirty="0" smtClean="0"/>
              <a:t>Innovation Questions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7696200" cy="33528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What was life like before the Industrial Revolution?</a:t>
            </a:r>
          </a:p>
          <a:p>
            <a:endParaRPr lang="en-US" b="1" dirty="0"/>
          </a:p>
          <a:p>
            <a:r>
              <a:rPr lang="en-US" b="1" dirty="0" smtClean="0"/>
              <a:t>Who were the most influential inventors?</a:t>
            </a:r>
          </a:p>
          <a:p>
            <a:endParaRPr lang="en-US" b="1" dirty="0" smtClean="0"/>
          </a:p>
          <a:p>
            <a:r>
              <a:rPr lang="en-US" b="1" dirty="0" smtClean="0"/>
              <a:t>How did the Transcontinental Railroad promote growth?</a:t>
            </a:r>
            <a:endParaRPr lang="en-US" b="1" dirty="0"/>
          </a:p>
          <a:p>
            <a:endParaRPr lang="en-US" b="1" dirty="0"/>
          </a:p>
          <a:p>
            <a:r>
              <a:rPr lang="en-US" b="1" dirty="0" smtClean="0"/>
              <a:t>What were the benefits of the Industrial Revolution?</a:t>
            </a:r>
          </a:p>
        </p:txBody>
      </p:sp>
      <p:pic>
        <p:nvPicPr>
          <p:cNvPr id="1026" name="Picture 2" descr="Image result for industrial revo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353061"/>
            <a:ext cx="6362700" cy="23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10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/>
          <a:lstStyle/>
          <a:p>
            <a:r>
              <a:rPr lang="en-US" u="sng" dirty="0" smtClean="0"/>
              <a:t>Big Business Growth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066800"/>
            <a:ext cx="3886201" cy="57150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Andrew Carnegie</a:t>
            </a:r>
          </a:p>
          <a:p>
            <a:pPr lvl="1"/>
            <a:r>
              <a:rPr lang="en-US" dirty="0" smtClean="0"/>
              <a:t>Created the </a:t>
            </a:r>
            <a:r>
              <a:rPr lang="en-US" b="1" dirty="0" smtClean="0"/>
              <a:t>Carnegie Steel Company</a:t>
            </a:r>
          </a:p>
          <a:p>
            <a:pPr lvl="2"/>
            <a:r>
              <a:rPr lang="en-US" dirty="0" smtClean="0"/>
              <a:t>Later became the U.S. Steel </a:t>
            </a:r>
            <a:r>
              <a:rPr lang="en-US" dirty="0" err="1" smtClean="0"/>
              <a:t>Corperation</a:t>
            </a:r>
            <a:endParaRPr lang="en-US" dirty="0" smtClean="0"/>
          </a:p>
          <a:p>
            <a:pPr marL="530352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One of the richest men in the late 1800’s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Surpassed Rockefeller as the wealthiest American in 1901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Was considered a </a:t>
            </a:r>
            <a:r>
              <a:rPr lang="en-US" b="1" dirty="0" smtClean="0"/>
              <a:t>“Captain of Industry”</a:t>
            </a:r>
            <a:endParaRPr lang="en-US" b="1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5362" name="Picture 2" descr="Image result for Andrew Carneg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39240"/>
            <a:ext cx="3581400" cy="452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0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/>
          <a:lstStyle/>
          <a:p>
            <a:r>
              <a:rPr lang="en-US" u="sng" dirty="0" smtClean="0"/>
              <a:t>Business Consolidations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0445" y="1066800"/>
            <a:ext cx="4942955" cy="57150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8117512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10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/>
          <a:lstStyle/>
          <a:p>
            <a:r>
              <a:rPr lang="en-US" u="sng" dirty="0" smtClean="0"/>
              <a:t>Social Darwinism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066800"/>
            <a:ext cx="3733801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Society should not interfere with competition</a:t>
            </a:r>
          </a:p>
          <a:p>
            <a:r>
              <a:rPr lang="en-US" dirty="0"/>
              <a:t>E</a:t>
            </a:r>
            <a:r>
              <a:rPr lang="en-US" dirty="0" smtClean="0"/>
              <a:t>xtension of Darwin’s theory of Evolution </a:t>
            </a:r>
          </a:p>
          <a:p>
            <a:r>
              <a:rPr lang="en-US" b="1" dirty="0" smtClean="0"/>
              <a:t>“Survival of the fittest”</a:t>
            </a:r>
          </a:p>
          <a:p>
            <a:r>
              <a:rPr lang="en-US" dirty="0" smtClean="0"/>
              <a:t>Believed in “weeding out” those unfit to become wealthy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1026" name="Picture 2" descr="http://wikis.evergreen.edu/civicintelligence/images/f/f4/Social_Darwini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447800"/>
            <a:ext cx="3962400" cy="423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67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/>
          <a:lstStyle/>
          <a:p>
            <a:r>
              <a:rPr lang="en-US" u="sng" dirty="0" smtClean="0"/>
              <a:t>Factors for New Businesses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066800"/>
            <a:ext cx="7620001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More money needed to operate, requiring more investments</a:t>
            </a:r>
          </a:p>
          <a:p>
            <a:endParaRPr lang="en-US" dirty="0" smtClean="0"/>
          </a:p>
          <a:p>
            <a:r>
              <a:rPr lang="en-US" dirty="0" smtClean="0"/>
              <a:t>Expansion of railroads allowed access to wider regions</a:t>
            </a:r>
          </a:p>
          <a:p>
            <a:endParaRPr lang="en-US" dirty="0"/>
          </a:p>
          <a:p>
            <a:r>
              <a:rPr lang="en-US" dirty="0" smtClean="0"/>
              <a:t>Combined various operations under one business</a:t>
            </a:r>
          </a:p>
          <a:p>
            <a:endParaRPr lang="en-US" dirty="0"/>
          </a:p>
          <a:p>
            <a:r>
              <a:rPr lang="en-US" dirty="0" smtClean="0"/>
              <a:t>Owners hired more managers because of the size of the business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2097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/>
          <a:lstStyle/>
          <a:p>
            <a:r>
              <a:rPr lang="en-US" u="sng" dirty="0" smtClean="0"/>
              <a:t>Business Types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066800"/>
            <a:ext cx="7620001" cy="5715000"/>
          </a:xfrm>
        </p:spPr>
        <p:txBody>
          <a:bodyPr>
            <a:normAutofit/>
          </a:bodyPr>
          <a:lstStyle/>
          <a:p>
            <a:r>
              <a:rPr lang="en-US" b="1" dirty="0" smtClean="0"/>
              <a:t>Oligopoly</a:t>
            </a:r>
          </a:p>
          <a:p>
            <a:pPr lvl="1"/>
            <a:r>
              <a:rPr lang="en-US" dirty="0" smtClean="0"/>
              <a:t>Ran by only a few companies</a:t>
            </a:r>
          </a:p>
          <a:p>
            <a:pPr lvl="1"/>
            <a:r>
              <a:rPr lang="en-US" dirty="0" smtClean="0"/>
              <a:t>Lack of willing participants due to costs</a:t>
            </a:r>
          </a:p>
          <a:p>
            <a:pPr lvl="1"/>
            <a:endParaRPr lang="en-US" dirty="0"/>
          </a:p>
          <a:p>
            <a:r>
              <a:rPr lang="en-US" b="1" dirty="0" smtClean="0"/>
              <a:t>Monopoly</a:t>
            </a:r>
          </a:p>
          <a:p>
            <a:pPr lvl="1"/>
            <a:r>
              <a:rPr lang="en-US" dirty="0" smtClean="0"/>
              <a:t>Ran by one company</a:t>
            </a:r>
          </a:p>
          <a:p>
            <a:pPr lvl="1"/>
            <a:r>
              <a:rPr lang="en-US" dirty="0" smtClean="0"/>
              <a:t>One company that buys out or drives out all of the competition</a:t>
            </a:r>
          </a:p>
          <a:p>
            <a:pPr lvl="1"/>
            <a:r>
              <a:rPr lang="en-US" dirty="0" smtClean="0"/>
              <a:t>Complete control over prices</a:t>
            </a:r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Cartel</a:t>
            </a:r>
          </a:p>
          <a:p>
            <a:pPr lvl="1"/>
            <a:r>
              <a:rPr lang="en-US" dirty="0" smtClean="0"/>
              <a:t>A group of businesses that work together for a single product</a:t>
            </a:r>
          </a:p>
        </p:txBody>
      </p:sp>
    </p:spTree>
    <p:extLst>
      <p:ext uri="{BB962C8B-B14F-4D97-AF65-F5344CB8AC3E}">
        <p14:creationId xmlns:p14="http://schemas.microsoft.com/office/powerpoint/2010/main" val="285105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/>
          <a:lstStyle/>
          <a:p>
            <a:r>
              <a:rPr lang="en-US" u="sng" dirty="0" smtClean="0"/>
              <a:t>Monopoly</a:t>
            </a:r>
            <a:endParaRPr lang="en-US" u="sng" dirty="0"/>
          </a:p>
        </p:txBody>
      </p:sp>
      <p:pic>
        <p:nvPicPr>
          <p:cNvPr id="17410" name="Picture 2" descr="Image result for monopo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76528"/>
            <a:ext cx="5486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99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/>
          <a:lstStyle/>
          <a:p>
            <a:r>
              <a:rPr lang="en-US" u="sng" dirty="0" smtClean="0"/>
              <a:t>Government Response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066800"/>
            <a:ext cx="7620001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Because trusts limited industrial competition, the U.S. Government intervened</a:t>
            </a:r>
          </a:p>
          <a:p>
            <a:endParaRPr lang="en-US" dirty="0"/>
          </a:p>
          <a:p>
            <a:r>
              <a:rPr lang="en-US" b="1" dirty="0" smtClean="0"/>
              <a:t>Sherman Antitrust Act of 1890</a:t>
            </a:r>
          </a:p>
          <a:p>
            <a:pPr lvl="1"/>
            <a:r>
              <a:rPr lang="en-US" dirty="0" smtClean="0"/>
              <a:t>Was supposed to restricted companies from forming Trusts that restricted trade</a:t>
            </a:r>
          </a:p>
          <a:p>
            <a:pPr lvl="1"/>
            <a:r>
              <a:rPr lang="en-US" dirty="0" smtClean="0"/>
              <a:t>It was ineffective and poorly written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At this point in time, labor unions were seen as an economic burden</a:t>
            </a:r>
          </a:p>
        </p:txBody>
      </p:sp>
    </p:spTree>
    <p:extLst>
      <p:ext uri="{BB962C8B-B14F-4D97-AF65-F5344CB8AC3E}">
        <p14:creationId xmlns:p14="http://schemas.microsoft.com/office/powerpoint/2010/main" val="366424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48000"/>
            <a:ext cx="5181600" cy="594360"/>
          </a:xfrm>
        </p:spPr>
        <p:txBody>
          <a:bodyPr>
            <a:noAutofit/>
          </a:bodyPr>
          <a:lstStyle/>
          <a:p>
            <a:pPr algn="ctr"/>
            <a:r>
              <a:rPr lang="en-US" sz="8000" u="sng" dirty="0" smtClean="0"/>
              <a:t>QUIZ!</a:t>
            </a:r>
            <a:endParaRPr lang="en-US" sz="8000" u="sng" dirty="0"/>
          </a:p>
        </p:txBody>
      </p:sp>
    </p:spTree>
    <p:extLst>
      <p:ext uri="{BB962C8B-B14F-4D97-AF65-F5344CB8AC3E}">
        <p14:creationId xmlns:p14="http://schemas.microsoft.com/office/powerpoint/2010/main" val="92972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/>
          <a:lstStyle/>
          <a:p>
            <a:r>
              <a:rPr lang="en-US" u="sng" dirty="0" smtClean="0"/>
              <a:t>Labor Questions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1066800"/>
            <a:ext cx="3962399" cy="5562600"/>
          </a:xfrm>
        </p:spPr>
        <p:txBody>
          <a:bodyPr>
            <a:normAutofit/>
          </a:bodyPr>
          <a:lstStyle/>
          <a:p>
            <a:r>
              <a:rPr lang="en-US" b="1" dirty="0" smtClean="0"/>
              <a:t>What were conditions inside factories like?</a:t>
            </a:r>
          </a:p>
          <a:p>
            <a:endParaRPr lang="en-US" b="1" dirty="0"/>
          </a:p>
          <a:p>
            <a:r>
              <a:rPr lang="en-US" b="1" dirty="0" smtClean="0"/>
              <a:t>Why are labor unions so important?</a:t>
            </a:r>
          </a:p>
          <a:p>
            <a:endParaRPr lang="en-US" b="1" dirty="0"/>
          </a:p>
          <a:p>
            <a:r>
              <a:rPr lang="en-US" b="1" dirty="0" smtClean="0"/>
              <a:t>Why was Socialism so appealing?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098" name="Picture 2" descr="Image result for industrial revolution labor un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00200"/>
            <a:ext cx="3749802" cy="357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16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/>
          <a:lstStyle/>
          <a:p>
            <a:r>
              <a:rPr lang="en-US" u="sng" dirty="0" smtClean="0"/>
              <a:t>Work Force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1066800"/>
            <a:ext cx="8001000" cy="28194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Contract Labor Act</a:t>
            </a:r>
            <a:endParaRPr lang="en-US" dirty="0" smtClean="0"/>
          </a:p>
          <a:p>
            <a:pPr lvl="1"/>
            <a:r>
              <a:rPr lang="en-US" dirty="0" smtClean="0"/>
              <a:t>Grew the labor force</a:t>
            </a:r>
          </a:p>
          <a:p>
            <a:pPr lvl="1"/>
            <a:r>
              <a:rPr lang="en-US" dirty="0" smtClean="0"/>
              <a:t>Contracted immigrant workers by paying their immigration costs</a:t>
            </a:r>
          </a:p>
          <a:p>
            <a:pPr lvl="1"/>
            <a:r>
              <a:rPr lang="en-US" dirty="0" smtClean="0"/>
              <a:t>Dramatic increase in U.S. population</a:t>
            </a:r>
          </a:p>
          <a:p>
            <a:r>
              <a:rPr lang="en-US" dirty="0" smtClean="0"/>
              <a:t>Some moved to cities from rural areas to find work, known as </a:t>
            </a:r>
            <a:r>
              <a:rPr lang="en-US" b="1" dirty="0" smtClean="0"/>
              <a:t>Population Shift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0"/>
            <a:ext cx="6732137" cy="301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04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/>
          <a:lstStyle/>
          <a:p>
            <a:r>
              <a:rPr lang="en-US" u="sng" dirty="0" smtClean="0"/>
              <a:t>Industrialization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0445" y="1066800"/>
            <a:ext cx="4942955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Daily life post-Civil War</a:t>
            </a:r>
          </a:p>
          <a:p>
            <a:pPr lvl="1"/>
            <a:r>
              <a:rPr lang="en-US" dirty="0" smtClean="0"/>
              <a:t>No electricity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Slow communication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Time of innovation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" y="1371600"/>
            <a:ext cx="2981847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397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/>
          <a:lstStyle/>
          <a:p>
            <a:r>
              <a:rPr lang="en-US" u="sng" dirty="0" smtClean="0"/>
              <a:t>Factory </a:t>
            </a:r>
            <a:r>
              <a:rPr lang="en-US" u="sng" dirty="0" err="1" smtClean="0"/>
              <a:t>Conditons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1066800"/>
            <a:ext cx="3886199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Long workdays </a:t>
            </a:r>
          </a:p>
          <a:p>
            <a:pPr lvl="1"/>
            <a:r>
              <a:rPr lang="en-US" dirty="0" smtClean="0"/>
              <a:t>10 or more hours a day</a:t>
            </a:r>
          </a:p>
          <a:p>
            <a:pPr lvl="1"/>
            <a:endParaRPr lang="en-US" dirty="0"/>
          </a:p>
          <a:p>
            <a:r>
              <a:rPr lang="en-US" dirty="0" smtClean="0"/>
              <a:t>Poor pay</a:t>
            </a:r>
          </a:p>
          <a:p>
            <a:pPr lvl="1"/>
            <a:r>
              <a:rPr lang="en-US" b="1" dirty="0" smtClean="0"/>
              <a:t>Piecework</a:t>
            </a:r>
          </a:p>
          <a:p>
            <a:pPr lvl="2"/>
            <a:r>
              <a:rPr lang="en-US" dirty="0" smtClean="0"/>
              <a:t>Pay based on how many items made</a:t>
            </a:r>
          </a:p>
          <a:p>
            <a:pPr lvl="1"/>
            <a:endParaRPr lang="en-US" dirty="0"/>
          </a:p>
          <a:p>
            <a:r>
              <a:rPr lang="en-US" dirty="0" smtClean="0"/>
              <a:t>Dangerous work conditions</a:t>
            </a:r>
          </a:p>
          <a:p>
            <a:pPr lvl="1"/>
            <a:r>
              <a:rPr lang="en-US" dirty="0" smtClean="0"/>
              <a:t>Sickness and injuries happened often</a:t>
            </a:r>
          </a:p>
          <a:p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736" y="1828800"/>
            <a:ext cx="3718297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29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/>
          <a:lstStyle/>
          <a:p>
            <a:r>
              <a:rPr lang="en-US" u="sng" dirty="0" smtClean="0"/>
              <a:t>Factory Improvements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1" y="1066800"/>
            <a:ext cx="51054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Over time:</a:t>
            </a:r>
          </a:p>
          <a:p>
            <a:pPr lvl="1"/>
            <a:r>
              <a:rPr lang="en-US" dirty="0" smtClean="0"/>
              <a:t>Efficiency increased</a:t>
            </a:r>
          </a:p>
          <a:p>
            <a:pPr lvl="2"/>
            <a:r>
              <a:rPr lang="en-US" dirty="0" smtClean="0"/>
              <a:t>More done with less effort</a:t>
            </a:r>
          </a:p>
          <a:p>
            <a:pPr lvl="2"/>
            <a:r>
              <a:rPr lang="en-US" dirty="0" smtClean="0"/>
              <a:t>Did not always lead to more pay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Labor was divided (</a:t>
            </a:r>
            <a:r>
              <a:rPr lang="en-US" b="1" dirty="0" smtClean="0"/>
              <a:t>Division of Labor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Individual work focused on one aspect</a:t>
            </a:r>
          </a:p>
          <a:p>
            <a:pPr marL="530352" lvl="2" indent="0">
              <a:buNone/>
            </a:pPr>
            <a:endParaRPr lang="en-US" dirty="0"/>
          </a:p>
          <a:p>
            <a:pPr lvl="1"/>
            <a:r>
              <a:rPr lang="en-US" dirty="0" smtClean="0"/>
              <a:t>A different environment</a:t>
            </a:r>
          </a:p>
          <a:p>
            <a:pPr lvl="2"/>
            <a:r>
              <a:rPr lang="en-US" dirty="0" smtClean="0"/>
              <a:t>Work was done at a fast pace</a:t>
            </a:r>
          </a:p>
          <a:p>
            <a:pPr lvl="2"/>
            <a:r>
              <a:rPr lang="en-US" dirty="0" smtClean="0"/>
              <a:t>Pay reductions for inefficient workers (or fired)</a:t>
            </a:r>
            <a:endParaRPr lang="en-US" dirty="0"/>
          </a:p>
          <a:p>
            <a:pPr lvl="2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4098" name="Picture 2" descr="https://upload.wikimedia.org/wikipedia/commons/thumb/f/fb/2686_women_working_in_cigarette_factory.jpg/860px-2686_women_working_in_cigarette_facto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65960"/>
            <a:ext cx="316738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42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>
            <a:normAutofit/>
          </a:bodyPr>
          <a:lstStyle/>
          <a:p>
            <a:r>
              <a:rPr lang="en-US" u="sng" dirty="0" smtClean="0"/>
              <a:t>Child workforce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7924801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1880’s – 5% of workers were children</a:t>
            </a:r>
          </a:p>
          <a:p>
            <a:pPr lvl="1"/>
            <a:r>
              <a:rPr lang="en-US" dirty="0" smtClean="0"/>
              <a:t>20% over the age of 10 worked</a:t>
            </a:r>
          </a:p>
          <a:p>
            <a:pPr lvl="1"/>
            <a:endParaRPr lang="en-US" dirty="0" smtClean="0"/>
          </a:p>
          <a:p>
            <a:r>
              <a:rPr lang="en-US" dirty="0"/>
              <a:t>Children </a:t>
            </a:r>
            <a:r>
              <a:rPr lang="en-US" dirty="0" smtClean="0"/>
              <a:t>helped </a:t>
            </a:r>
            <a:r>
              <a:rPr lang="en-US" dirty="0"/>
              <a:t>provide for their families</a:t>
            </a:r>
          </a:p>
          <a:p>
            <a:pPr lvl="1"/>
            <a:r>
              <a:rPr lang="en-US" dirty="0"/>
              <a:t>Usually when </a:t>
            </a:r>
            <a:r>
              <a:rPr lang="en-US" dirty="0" smtClean="0"/>
              <a:t>poor or </a:t>
            </a:r>
            <a:r>
              <a:rPr lang="en-US" dirty="0"/>
              <a:t>a parent died</a:t>
            </a:r>
          </a:p>
          <a:p>
            <a:pPr lvl="1"/>
            <a:r>
              <a:rPr lang="en-US" dirty="0" smtClean="0"/>
              <a:t>Sometimes left </a:t>
            </a:r>
            <a:r>
              <a:rPr lang="en-US" dirty="0"/>
              <a:t>school around age 12 </a:t>
            </a:r>
            <a:r>
              <a:rPr lang="en-US" dirty="0" smtClean="0"/>
              <a:t>– 13</a:t>
            </a:r>
          </a:p>
          <a:p>
            <a:pPr lvl="1"/>
            <a:endParaRPr lang="en-US" dirty="0"/>
          </a:p>
          <a:p>
            <a:r>
              <a:rPr lang="en-US" dirty="0" smtClean="0"/>
              <a:t>Hazardous conditions</a:t>
            </a:r>
          </a:p>
          <a:p>
            <a:pPr lvl="1"/>
            <a:r>
              <a:rPr lang="en-US" dirty="0" smtClean="0"/>
              <a:t>Sick and injured often</a:t>
            </a:r>
          </a:p>
          <a:p>
            <a:pPr lvl="2"/>
            <a:r>
              <a:rPr lang="en-US" dirty="0" smtClean="0"/>
              <a:t>Grime, dirt, grease</a:t>
            </a:r>
          </a:p>
          <a:p>
            <a:pPr marL="292608" lvl="1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94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>
            <a:normAutofit/>
          </a:bodyPr>
          <a:lstStyle/>
          <a:p>
            <a:r>
              <a:rPr lang="en-US" u="sng" dirty="0" smtClean="0"/>
              <a:t>Child workforce</a:t>
            </a:r>
            <a:endParaRPr lang="en-US" u="sng" dirty="0"/>
          </a:p>
        </p:txBody>
      </p:sp>
      <p:pic>
        <p:nvPicPr>
          <p:cNvPr id="5122" name="Picture 2" descr="https://8ee.weebly.com/uploads/5/3/9/0/53901925/9905320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32" y="1143000"/>
            <a:ext cx="7675765" cy="508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46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>
            <a:normAutofit/>
          </a:bodyPr>
          <a:lstStyle/>
          <a:p>
            <a:r>
              <a:rPr lang="en-US" u="sng" dirty="0" smtClean="0"/>
              <a:t>Wealth Divide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7924799" cy="3810000"/>
          </a:xfrm>
        </p:spPr>
        <p:txBody>
          <a:bodyPr>
            <a:normAutofit/>
          </a:bodyPr>
          <a:lstStyle/>
          <a:p>
            <a:r>
              <a:rPr lang="en-US" dirty="0" smtClean="0"/>
              <a:t>1890’s - average workers made around $100 a year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 gap between the poor and the wealthy</a:t>
            </a:r>
          </a:p>
          <a:p>
            <a:pPr lvl="1"/>
            <a:r>
              <a:rPr lang="en-US" dirty="0" smtClean="0"/>
              <a:t>Many became interested in </a:t>
            </a:r>
            <a:r>
              <a:rPr lang="en-US" b="1" dirty="0" smtClean="0"/>
              <a:t>Socialism</a:t>
            </a:r>
            <a:endParaRPr lang="en-US" dirty="0" smtClean="0"/>
          </a:p>
          <a:p>
            <a:pPr lvl="2"/>
            <a:r>
              <a:rPr lang="en-US" dirty="0" smtClean="0"/>
              <a:t>Philosophy that wealth should be divided evenly</a:t>
            </a:r>
          </a:p>
          <a:p>
            <a:pPr lvl="2"/>
            <a:r>
              <a:rPr lang="en-US" dirty="0" smtClean="0"/>
              <a:t>Others wanted to keep what they worked for instead of sharing</a:t>
            </a:r>
          </a:p>
          <a:p>
            <a:endParaRPr lang="en-US" dirty="0" smtClean="0"/>
          </a:p>
        </p:txBody>
      </p:sp>
      <p:pic>
        <p:nvPicPr>
          <p:cNvPr id="6146" name="Picture 2" descr="https://theologyandthecity.files.wordpress.com/2016/04/socialism-768x34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739640"/>
            <a:ext cx="4572000" cy="207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89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>
            <a:normAutofit/>
          </a:bodyPr>
          <a:lstStyle/>
          <a:p>
            <a:r>
              <a:rPr lang="en-US" u="sng" dirty="0" smtClean="0"/>
              <a:t>Labor Unions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7924799" cy="556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National Trades Union (1837)</a:t>
            </a:r>
          </a:p>
          <a:p>
            <a:pPr lvl="1"/>
            <a:r>
              <a:rPr lang="en-US" dirty="0" smtClean="0"/>
              <a:t>First worker’s union in the U.S. </a:t>
            </a:r>
          </a:p>
          <a:p>
            <a:pPr lvl="1"/>
            <a:r>
              <a:rPr lang="en-US" dirty="0" smtClean="0"/>
              <a:t>Lasted only a few years</a:t>
            </a:r>
          </a:p>
          <a:p>
            <a:r>
              <a:rPr lang="en-US" dirty="0" smtClean="0"/>
              <a:t>National Labor Union (1866)</a:t>
            </a:r>
          </a:p>
          <a:p>
            <a:pPr lvl="1"/>
            <a:r>
              <a:rPr lang="en-US" dirty="0"/>
              <a:t>Had 60,000 </a:t>
            </a:r>
            <a:r>
              <a:rPr lang="en-US" dirty="0" smtClean="0"/>
              <a:t>members</a:t>
            </a:r>
          </a:p>
          <a:p>
            <a:pPr lvl="1"/>
            <a:r>
              <a:rPr lang="en-US" dirty="0" smtClean="0"/>
              <a:t>Ended </a:t>
            </a:r>
            <a:r>
              <a:rPr lang="en-US" dirty="0"/>
              <a:t>in </a:t>
            </a:r>
            <a:r>
              <a:rPr lang="en-US" dirty="0" smtClean="0"/>
              <a:t>1872</a:t>
            </a:r>
            <a:endParaRPr lang="en-US" dirty="0"/>
          </a:p>
          <a:p>
            <a:r>
              <a:rPr lang="en-US" dirty="0" smtClean="0"/>
              <a:t>Knights of Labor (1869)</a:t>
            </a:r>
          </a:p>
          <a:p>
            <a:pPr lvl="1"/>
            <a:r>
              <a:rPr lang="en-US" dirty="0" smtClean="0"/>
              <a:t>African Americans and Women</a:t>
            </a:r>
          </a:p>
          <a:p>
            <a:pPr lvl="1"/>
            <a:r>
              <a:rPr lang="en-US" dirty="0" smtClean="0"/>
              <a:t>Ended in </a:t>
            </a:r>
            <a:r>
              <a:rPr lang="en-US" dirty="0" err="1" smtClean="0"/>
              <a:t>thr</a:t>
            </a:r>
            <a:r>
              <a:rPr lang="en-US" dirty="0" smtClean="0"/>
              <a:t> 1890’s</a:t>
            </a:r>
          </a:p>
          <a:p>
            <a:r>
              <a:rPr lang="en-US" dirty="0" smtClean="0"/>
              <a:t>American Federation of Labor (1886)</a:t>
            </a:r>
          </a:p>
          <a:p>
            <a:pPr lvl="1"/>
            <a:r>
              <a:rPr lang="en-US" b="1" dirty="0" smtClean="0"/>
              <a:t>Craft union </a:t>
            </a:r>
            <a:r>
              <a:rPr lang="en-US" dirty="0" smtClean="0"/>
              <a:t>with 250,000 members</a:t>
            </a:r>
          </a:p>
          <a:p>
            <a:pPr lvl="1"/>
            <a:r>
              <a:rPr lang="en-US" dirty="0" smtClean="0"/>
              <a:t>Wanted a “</a:t>
            </a:r>
            <a:r>
              <a:rPr lang="en-US" b="1" dirty="0" smtClean="0"/>
              <a:t>closed shop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The Wobblies (1905)</a:t>
            </a:r>
          </a:p>
          <a:p>
            <a:pPr lvl="1"/>
            <a:r>
              <a:rPr lang="en-US" dirty="0" smtClean="0"/>
              <a:t>Socialist labor union</a:t>
            </a:r>
          </a:p>
          <a:p>
            <a:pPr lvl="1"/>
            <a:r>
              <a:rPr lang="en-US" dirty="0" smtClean="0"/>
              <a:t>Focused on unskilled workers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95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>
            <a:normAutofit/>
          </a:bodyPr>
          <a:lstStyle/>
          <a:p>
            <a:r>
              <a:rPr lang="en-US" u="sng" dirty="0" smtClean="0"/>
              <a:t>Labor Unions</a:t>
            </a:r>
            <a:endParaRPr lang="en-US" u="sng" dirty="0"/>
          </a:p>
        </p:txBody>
      </p:sp>
      <p:pic>
        <p:nvPicPr>
          <p:cNvPr id="7170" name="Picture 2" descr="https://i.pinimg.com/originals/19/f5/a8/19f5a8e3d0891b0e4c2ae132f8467d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6934200" cy="562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86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>
            <a:normAutofit/>
          </a:bodyPr>
          <a:lstStyle/>
          <a:p>
            <a:r>
              <a:rPr lang="en-US" u="sng" dirty="0" smtClean="0"/>
              <a:t>Employers </a:t>
            </a:r>
            <a:r>
              <a:rPr lang="en-US" u="sng" dirty="0" err="1" smtClean="0"/>
              <a:t>vs</a:t>
            </a:r>
            <a:r>
              <a:rPr lang="en-US" u="sng" dirty="0" smtClean="0"/>
              <a:t> unions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7924799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Employers did not like labor unions</a:t>
            </a:r>
          </a:p>
          <a:p>
            <a:pPr lvl="1"/>
            <a:r>
              <a:rPr lang="en-US" dirty="0" smtClean="0"/>
              <a:t>Higher wages meant higher costs</a:t>
            </a:r>
          </a:p>
          <a:p>
            <a:pPr lvl="1"/>
            <a:r>
              <a:rPr lang="en-US" dirty="0" smtClean="0"/>
              <a:t>Less profits</a:t>
            </a:r>
          </a:p>
          <a:p>
            <a:pPr lvl="1"/>
            <a:endParaRPr lang="en-US" dirty="0"/>
          </a:p>
          <a:p>
            <a:r>
              <a:rPr lang="en-US" dirty="0" smtClean="0"/>
              <a:t>Reactions:</a:t>
            </a:r>
          </a:p>
          <a:p>
            <a:pPr lvl="1"/>
            <a:r>
              <a:rPr lang="en-US" dirty="0" smtClean="0"/>
              <a:t>Forbid labor meetings</a:t>
            </a:r>
          </a:p>
          <a:p>
            <a:pPr lvl="1"/>
            <a:r>
              <a:rPr lang="en-US" dirty="0" smtClean="0"/>
              <a:t>Fired union organizers</a:t>
            </a:r>
          </a:p>
          <a:p>
            <a:pPr lvl="1"/>
            <a:r>
              <a:rPr lang="en-US" dirty="0" smtClean="0"/>
              <a:t>Forced workers to sign a non-union contract</a:t>
            </a:r>
          </a:p>
          <a:p>
            <a:pPr lvl="2"/>
            <a:r>
              <a:rPr lang="en-US" dirty="0" smtClean="0"/>
              <a:t>Can’t join a union and can’t strike</a:t>
            </a:r>
            <a:endParaRPr lang="en-US" dirty="0"/>
          </a:p>
          <a:p>
            <a:pPr lvl="1"/>
            <a:r>
              <a:rPr lang="en-US" dirty="0" smtClean="0"/>
              <a:t>No </a:t>
            </a:r>
            <a:r>
              <a:rPr lang="en-US" b="1" dirty="0" smtClean="0"/>
              <a:t>collective bargaining</a:t>
            </a:r>
          </a:p>
          <a:p>
            <a:pPr lvl="1"/>
            <a:r>
              <a:rPr lang="en-US" dirty="0" smtClean="0"/>
              <a:t>Did not recognize unions as representatives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47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>
            <a:normAutofit/>
          </a:bodyPr>
          <a:lstStyle/>
          <a:p>
            <a:r>
              <a:rPr lang="en-US" u="sng" dirty="0"/>
              <a:t>Employers </a:t>
            </a:r>
            <a:r>
              <a:rPr lang="en-US" u="sng" dirty="0" err="1"/>
              <a:t>vs</a:t>
            </a:r>
            <a:r>
              <a:rPr lang="en-US" u="sng" dirty="0"/>
              <a:t> </a:t>
            </a:r>
            <a:r>
              <a:rPr lang="en-US" u="sng" dirty="0" smtClean="0"/>
              <a:t>unions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7924799" cy="5562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599"/>
            <a:ext cx="7391400" cy="561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934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>
            <a:normAutofit/>
          </a:bodyPr>
          <a:lstStyle/>
          <a:p>
            <a:r>
              <a:rPr lang="en-US" u="sng" dirty="0" smtClean="0"/>
              <a:t>The great strikes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7924799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The Great Railroad Strike of 1877</a:t>
            </a:r>
          </a:p>
          <a:p>
            <a:pPr lvl="1"/>
            <a:r>
              <a:rPr lang="en-US" dirty="0" smtClean="0"/>
              <a:t>Baltimore and Ohio Railroad company cut pay</a:t>
            </a:r>
          </a:p>
          <a:p>
            <a:pPr lvl="1"/>
            <a:r>
              <a:rPr lang="en-US" dirty="0" smtClean="0"/>
              <a:t>Increase in train accidents and layoffs</a:t>
            </a:r>
          </a:p>
          <a:p>
            <a:pPr lvl="1"/>
            <a:r>
              <a:rPr lang="en-US" dirty="0" smtClean="0"/>
              <a:t>Federal Troops were called in to calm the riot</a:t>
            </a:r>
          </a:p>
          <a:p>
            <a:pPr lvl="1"/>
            <a:r>
              <a:rPr lang="en-US" dirty="0" smtClean="0"/>
              <a:t>Led to the creation of </a:t>
            </a:r>
            <a:r>
              <a:rPr lang="en-US" b="1" dirty="0"/>
              <a:t>i</a:t>
            </a:r>
            <a:r>
              <a:rPr lang="en-US" b="1" dirty="0" smtClean="0"/>
              <a:t>ndustrial unions</a:t>
            </a:r>
          </a:p>
          <a:p>
            <a:pPr lvl="1"/>
            <a:endParaRPr lang="en-US" b="1" dirty="0" smtClean="0"/>
          </a:p>
          <a:p>
            <a:r>
              <a:rPr lang="en-US" dirty="0" smtClean="0"/>
              <a:t>Haymarket Riot of 1886</a:t>
            </a:r>
          </a:p>
          <a:p>
            <a:pPr lvl="1"/>
            <a:r>
              <a:rPr lang="en-US" dirty="0" smtClean="0"/>
              <a:t>Workers wanted eight hour work days</a:t>
            </a:r>
          </a:p>
          <a:p>
            <a:pPr lvl="1"/>
            <a:r>
              <a:rPr lang="en-US" dirty="0" smtClean="0"/>
              <a:t>Fighting between the strikers and </a:t>
            </a:r>
            <a:r>
              <a:rPr lang="en-US" b="1" dirty="0" smtClean="0"/>
              <a:t>scabs</a:t>
            </a:r>
            <a:endParaRPr lang="en-US" dirty="0" smtClean="0"/>
          </a:p>
          <a:p>
            <a:pPr lvl="1"/>
            <a:r>
              <a:rPr lang="en-US" dirty="0" err="1" smtClean="0"/>
              <a:t>Molotovs</a:t>
            </a:r>
            <a:r>
              <a:rPr lang="en-US" dirty="0" smtClean="0"/>
              <a:t> thrown at police</a:t>
            </a:r>
          </a:p>
          <a:p>
            <a:pPr lvl="1"/>
            <a:r>
              <a:rPr lang="en-US" dirty="0" smtClean="0"/>
              <a:t>Gunfire from both sides killed many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34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/>
          <a:lstStyle/>
          <a:p>
            <a:r>
              <a:rPr lang="en-US" u="sng" dirty="0" smtClean="0"/>
              <a:t>Inventors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696200" cy="5715000"/>
          </a:xfrm>
        </p:spPr>
        <p:txBody>
          <a:bodyPr/>
          <a:lstStyle/>
          <a:p>
            <a:r>
              <a:rPr lang="en-US" dirty="0" smtClean="0"/>
              <a:t>Thomas Edison		-	Phonograph</a:t>
            </a:r>
          </a:p>
          <a:p>
            <a:r>
              <a:rPr lang="en-US" dirty="0" smtClean="0"/>
              <a:t>Eli Whitney		-	Cotton Gin</a:t>
            </a:r>
          </a:p>
          <a:p>
            <a:r>
              <a:rPr lang="en-US" dirty="0" smtClean="0"/>
              <a:t>Wright Brothers		-	Airplane</a:t>
            </a:r>
          </a:p>
          <a:p>
            <a:r>
              <a:rPr lang="en-US" dirty="0" smtClean="0"/>
              <a:t>Samuel Morse		-	Telegraph</a:t>
            </a:r>
          </a:p>
          <a:p>
            <a:r>
              <a:rPr lang="en-US" dirty="0" smtClean="0"/>
              <a:t>James Hargreaves	-	Spinning Jenny</a:t>
            </a:r>
          </a:p>
          <a:p>
            <a:r>
              <a:rPr lang="en-US" dirty="0" smtClean="0"/>
              <a:t>Edmund Cartwright	-	Power Loom</a:t>
            </a:r>
          </a:p>
          <a:p>
            <a:r>
              <a:rPr lang="en-US" dirty="0" smtClean="0"/>
              <a:t>James Watt		-	Steam Engine</a:t>
            </a:r>
          </a:p>
          <a:p>
            <a:r>
              <a:rPr lang="en-US" dirty="0" smtClean="0"/>
              <a:t>Elias Howe		-	Sewing Machine</a:t>
            </a:r>
          </a:p>
          <a:p>
            <a:r>
              <a:rPr lang="en-US" dirty="0" smtClean="0"/>
              <a:t>Jean Lenoir		-	Combustion Engine</a:t>
            </a:r>
          </a:p>
          <a:p>
            <a:r>
              <a:rPr lang="en-US" dirty="0" smtClean="0"/>
              <a:t>Alexander Graham	-	Telephone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74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>
            <a:normAutofit/>
          </a:bodyPr>
          <a:lstStyle/>
          <a:p>
            <a:r>
              <a:rPr lang="en-US" u="sng" dirty="0" smtClean="0"/>
              <a:t>The great strikes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7924799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Homestead Strike of 1892</a:t>
            </a:r>
          </a:p>
          <a:p>
            <a:pPr lvl="1"/>
            <a:r>
              <a:rPr lang="en-US" dirty="0" smtClean="0"/>
              <a:t>Carnegie Steel workers on strike</a:t>
            </a:r>
          </a:p>
          <a:p>
            <a:pPr lvl="1"/>
            <a:r>
              <a:rPr lang="en-US" dirty="0" smtClean="0"/>
              <a:t>Gunfight between strikers and private security</a:t>
            </a:r>
          </a:p>
          <a:p>
            <a:pPr lvl="1"/>
            <a:r>
              <a:rPr lang="en-US" dirty="0" smtClean="0"/>
              <a:t>Assassination attempt against Henry Frick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Pullman Strike of 1894</a:t>
            </a:r>
          </a:p>
          <a:p>
            <a:pPr lvl="1"/>
            <a:r>
              <a:rPr lang="en-US" dirty="0" smtClean="0"/>
              <a:t>Another railroad strike in the town of Pullman</a:t>
            </a:r>
          </a:p>
          <a:p>
            <a:pPr lvl="1"/>
            <a:r>
              <a:rPr lang="en-US" dirty="0" smtClean="0"/>
              <a:t>Less pay, people fired, high prices</a:t>
            </a:r>
          </a:p>
          <a:p>
            <a:pPr lvl="1"/>
            <a:r>
              <a:rPr lang="en-US" dirty="0" smtClean="0"/>
              <a:t>260,000 workers joined the strike around the country</a:t>
            </a:r>
          </a:p>
          <a:p>
            <a:pPr lvl="1"/>
            <a:r>
              <a:rPr lang="en-US" dirty="0" smtClean="0"/>
              <a:t>The strike was court ordered to end by the </a:t>
            </a:r>
            <a:r>
              <a:rPr lang="en-US" b="1" dirty="0" smtClean="0"/>
              <a:t>Sherman Antitrust Act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AutoShape 2" descr="https://www.thoughtco.com/thmb/fESxjESZZlnM__ThV-4uYAm6FTI=/768x0/filters:no_upscale():max_bytes(150000):strip_icc():format(webp)/Haymarket-color-3000-3x2gty-56a48a043df78cf77282df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2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>
            <a:normAutofit/>
          </a:bodyPr>
          <a:lstStyle/>
          <a:p>
            <a:r>
              <a:rPr lang="en-US" u="sng" dirty="0" smtClean="0"/>
              <a:t>The great strikes</a:t>
            </a:r>
            <a:endParaRPr lang="en-US" u="sng" dirty="0"/>
          </a:p>
        </p:txBody>
      </p:sp>
      <p:sp>
        <p:nvSpPr>
          <p:cNvPr id="5" name="AutoShape 2" descr="Color illustration of 1886 Haymarket Square Rio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Color illustration of 1886 Haymarket Square Rio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Color illustration of 1886 Haymarket Square Rio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Color illustration of 1886 Haymarket Square Rio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https://www.thoughtco.com/thmb/fESxjESZZlnM__ThV-4uYAm6FTI=/768x0/filters:no_upscale():max_bytes(150000):strip_icc():format(webp)/Haymarket-color-3000-3x2gty-56a48a043df78cf77282df02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2" descr="https://www.thoughtco.com/thmb/fESxjESZZlnM__ThV-4uYAm6FTI=/768x0/filters:no_upscale():max_bytes(150000):strip_icc():format(webp)/Haymarket-color-3000-3x2gty-56a48a043df78cf77282df02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78" name="Picture 14" descr="Image result for haymarket ri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87" y="990600"/>
            <a:ext cx="4724400" cy="322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0" name="Picture 16" descr="https://cdn.history.com/sites/2/2013/12/homestead-strike-hero-H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267200"/>
            <a:ext cx="7540625" cy="246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0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>
            <a:normAutofit/>
          </a:bodyPr>
          <a:lstStyle/>
          <a:p>
            <a:r>
              <a:rPr lang="en-US" u="sng" dirty="0" smtClean="0"/>
              <a:t>The great strikes</a:t>
            </a:r>
            <a:endParaRPr lang="en-US" u="sng" dirty="0"/>
          </a:p>
        </p:txBody>
      </p:sp>
      <p:sp>
        <p:nvSpPr>
          <p:cNvPr id="5" name="AutoShape 2" descr="Color illustration of 1886 Haymarket Square Rio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Color illustration of 1886 Haymarket Square Rio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Color illustration of 1886 Haymarket Square Rio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Color illustration of 1886 Haymarket Square Rio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https://www.thoughtco.com/thmb/fESxjESZZlnM__ThV-4uYAm6FTI=/768x0/filters:no_upscale():max_bytes(150000):strip_icc():format(webp)/Haymarket-color-3000-3x2gty-56a48a043df78cf77282df02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2" descr="https://www.thoughtco.com/thmb/fESxjESZZlnM__ThV-4uYAm6FTI=/768x0/filters:no_upscale():max_bytes(150000):strip_icc():format(webp)/Haymarket-color-3000-3x2gty-56a48a043df78cf77282df02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38" name="Picture 2" descr="Image result for railroad strike of 18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63486"/>
            <a:ext cx="4947185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libcom.org/files/images/history/strike%20figh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719619"/>
            <a:ext cx="5373497" cy="302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89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48000"/>
            <a:ext cx="5181600" cy="594360"/>
          </a:xfrm>
        </p:spPr>
        <p:txBody>
          <a:bodyPr>
            <a:noAutofit/>
          </a:bodyPr>
          <a:lstStyle/>
          <a:p>
            <a:pPr algn="ctr"/>
            <a:r>
              <a:rPr lang="en-US" sz="8000" u="sng" dirty="0" smtClean="0"/>
              <a:t>QUIZ!</a:t>
            </a:r>
            <a:endParaRPr lang="en-US" sz="8000" u="sng" dirty="0"/>
          </a:p>
        </p:txBody>
      </p:sp>
    </p:spTree>
    <p:extLst>
      <p:ext uri="{BB962C8B-B14F-4D97-AF65-F5344CB8AC3E}">
        <p14:creationId xmlns:p14="http://schemas.microsoft.com/office/powerpoint/2010/main" val="109275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/>
          <a:lstStyle/>
          <a:p>
            <a:r>
              <a:rPr lang="en-US" u="sng" dirty="0" smtClean="0"/>
              <a:t>Inventions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696200" cy="5715000"/>
          </a:xfrm>
        </p:spPr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Image result for phono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990600"/>
            <a:ext cx="2509115" cy="39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otton G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62200"/>
            <a:ext cx="3033133" cy="242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wright airpla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" y="4876800"/>
            <a:ext cx="3682116" cy="180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telegrap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841" y="4836954"/>
            <a:ext cx="285750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Spinning Jenn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933" y="152400"/>
            <a:ext cx="3200400" cy="241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8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/>
          <a:lstStyle/>
          <a:p>
            <a:r>
              <a:rPr lang="en-US" u="sng" dirty="0" smtClean="0"/>
              <a:t>Inventions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696200" cy="5715000"/>
          </a:xfrm>
        </p:spPr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Image result for Power Lo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3730625" cy="487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Steam en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9868"/>
            <a:ext cx="3648075" cy="227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Sewing machine 1800'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819400"/>
            <a:ext cx="36861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28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/>
          <a:lstStyle/>
          <a:p>
            <a:r>
              <a:rPr lang="en-US" u="sng" dirty="0" smtClean="0"/>
              <a:t>Inventions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696200" cy="5715000"/>
          </a:xfrm>
        </p:spPr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Image result for combustion engine 1800'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9000"/>
            <a:ext cx="46863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telephone 1800'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1668"/>
            <a:ext cx="2929636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15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/>
          <a:lstStyle/>
          <a:p>
            <a:r>
              <a:rPr lang="en-US" u="sng" dirty="0" smtClean="0"/>
              <a:t>Inventions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696200" cy="2286000"/>
          </a:xfrm>
        </p:spPr>
        <p:txBody>
          <a:bodyPr/>
          <a:lstStyle/>
          <a:p>
            <a:r>
              <a:rPr lang="en-US" dirty="0" smtClean="0"/>
              <a:t>Benefits to the new inventions</a:t>
            </a:r>
          </a:p>
          <a:p>
            <a:pPr lvl="1"/>
            <a:r>
              <a:rPr lang="en-US" dirty="0" smtClean="0"/>
              <a:t>New inventions increased productivity</a:t>
            </a:r>
            <a:endParaRPr lang="en-US" dirty="0"/>
          </a:p>
          <a:p>
            <a:pPr lvl="1"/>
            <a:r>
              <a:rPr lang="en-US" dirty="0" smtClean="0"/>
              <a:t>Longer workdays</a:t>
            </a:r>
            <a:endParaRPr lang="en-US" dirty="0"/>
          </a:p>
          <a:p>
            <a:pPr lvl="1"/>
            <a:r>
              <a:rPr lang="en-US" dirty="0" smtClean="0"/>
              <a:t>More efficient communication across long distances</a:t>
            </a:r>
          </a:p>
          <a:p>
            <a:pPr lvl="1"/>
            <a:r>
              <a:rPr lang="en-US" dirty="0" smtClean="0"/>
              <a:t>New industries</a:t>
            </a:r>
          </a:p>
        </p:txBody>
      </p:sp>
      <p:pic>
        <p:nvPicPr>
          <p:cNvPr id="2050" name="Picture 2" descr="Image result for industrial revo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429000"/>
            <a:ext cx="5143501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7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/>
          <a:lstStyle/>
          <a:p>
            <a:r>
              <a:rPr lang="en-US" u="sng" dirty="0" smtClean="0"/>
              <a:t>Energy Innovations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51816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Oil</a:t>
            </a:r>
          </a:p>
          <a:p>
            <a:pPr lvl="1"/>
            <a:r>
              <a:rPr lang="en-US" dirty="0" smtClean="0"/>
              <a:t>Old method – Whale fat</a:t>
            </a:r>
          </a:p>
          <a:p>
            <a:pPr lvl="1"/>
            <a:r>
              <a:rPr lang="en-US" dirty="0" smtClean="0"/>
              <a:t>New method - </a:t>
            </a:r>
            <a:r>
              <a:rPr lang="en-US" b="1" dirty="0" smtClean="0"/>
              <a:t>Drilling</a:t>
            </a:r>
          </a:p>
          <a:p>
            <a:pPr lvl="2"/>
            <a:r>
              <a:rPr lang="en-US" dirty="0" smtClean="0"/>
              <a:t>More efficient and less expensive</a:t>
            </a:r>
          </a:p>
          <a:p>
            <a:pPr lvl="2"/>
            <a:r>
              <a:rPr lang="en-US" dirty="0" smtClean="0"/>
              <a:t>Increase supply of oil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Pennsylvania Rock Oil Company was the first to begin drilling in 1859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Oil was used to produce two things: Kerosene and Gasoline</a:t>
            </a:r>
            <a:endParaRPr lang="en-US" dirty="0"/>
          </a:p>
        </p:txBody>
      </p:sp>
      <p:pic>
        <p:nvPicPr>
          <p:cNvPr id="8194" name="Picture 2" descr="Image result for oil 1800'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057398"/>
            <a:ext cx="2381250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86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1735</TotalTime>
  <Words>1150</Words>
  <Application>Microsoft Office PowerPoint</Application>
  <PresentationFormat>On-screen Show (4:3)</PresentationFormat>
  <Paragraphs>305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Opulent</vt:lpstr>
      <vt:lpstr>Industrialization</vt:lpstr>
      <vt:lpstr>Innovation Questions</vt:lpstr>
      <vt:lpstr>Industrialization</vt:lpstr>
      <vt:lpstr>Inventors</vt:lpstr>
      <vt:lpstr>Inventions</vt:lpstr>
      <vt:lpstr>Inventions</vt:lpstr>
      <vt:lpstr>Inventions</vt:lpstr>
      <vt:lpstr>Inventions</vt:lpstr>
      <vt:lpstr>Energy Innovations</vt:lpstr>
      <vt:lpstr>Energy Innovations</vt:lpstr>
      <vt:lpstr>Energy Innovations</vt:lpstr>
      <vt:lpstr>Impact of Electricity</vt:lpstr>
      <vt:lpstr>Transcontinental Railroad</vt:lpstr>
      <vt:lpstr>Railroads promote growth</vt:lpstr>
      <vt:lpstr>Other Innovations</vt:lpstr>
      <vt:lpstr>Time Zone Map</vt:lpstr>
      <vt:lpstr>QUIZ!</vt:lpstr>
      <vt:lpstr>Business Questions</vt:lpstr>
      <vt:lpstr>Big Business Growth</vt:lpstr>
      <vt:lpstr>Big Business Growth</vt:lpstr>
      <vt:lpstr>Business Consolidations</vt:lpstr>
      <vt:lpstr>Social Darwinism</vt:lpstr>
      <vt:lpstr>Factors for New Businesses</vt:lpstr>
      <vt:lpstr>Business Types</vt:lpstr>
      <vt:lpstr>Monopoly</vt:lpstr>
      <vt:lpstr>Government Response</vt:lpstr>
      <vt:lpstr>QUIZ!</vt:lpstr>
      <vt:lpstr>Labor Questions</vt:lpstr>
      <vt:lpstr>Work Force</vt:lpstr>
      <vt:lpstr>Factory Conditons</vt:lpstr>
      <vt:lpstr>Factory Improvements</vt:lpstr>
      <vt:lpstr>Child workforce</vt:lpstr>
      <vt:lpstr>Child workforce</vt:lpstr>
      <vt:lpstr>Wealth Divide</vt:lpstr>
      <vt:lpstr>Labor Unions</vt:lpstr>
      <vt:lpstr>Labor Unions</vt:lpstr>
      <vt:lpstr>Employers vs unions</vt:lpstr>
      <vt:lpstr>Employers vs unions</vt:lpstr>
      <vt:lpstr>The great strikes</vt:lpstr>
      <vt:lpstr>The great strikes</vt:lpstr>
      <vt:lpstr>The great strikes</vt:lpstr>
      <vt:lpstr>The great strikes</vt:lpstr>
      <vt:lpstr>QUIZ!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Industrialization</dc:title>
  <dc:creator>Windows User</dc:creator>
  <cp:lastModifiedBy>Windows User</cp:lastModifiedBy>
  <cp:revision>95</cp:revision>
  <dcterms:created xsi:type="dcterms:W3CDTF">2018-06-23T18:33:31Z</dcterms:created>
  <dcterms:modified xsi:type="dcterms:W3CDTF">2018-09-07T11:57:42Z</dcterms:modified>
</cp:coreProperties>
</file>